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906000" cy="6858000" type="A4"/>
  <p:notesSz cx="6797675" cy="9926638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1F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Estilo claro 2 - Acento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FECB4D8-DB02-4DC6-A0A2-4F2EBAE1DC90}" styleName="Estilo medio 1 - Énfasi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0" autoAdjust="0"/>
    <p:restoredTop sz="81574" autoAdjust="0"/>
  </p:normalViewPr>
  <p:slideViewPr>
    <p:cSldViewPr snapToGrid="0">
      <p:cViewPr>
        <p:scale>
          <a:sx n="81" d="100"/>
          <a:sy n="81" d="100"/>
        </p:scale>
        <p:origin x="-336" y="64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B45CE-006E-40FC-8C94-396E0944B3E3}" type="datetimeFigureOut">
              <a:rPr lang="es-ES_tradnl" smtClean="0"/>
              <a:pPr/>
              <a:t>17/06/2013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99D24-AA99-4A6E-B166-B0ABBF73434E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658533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B45CE-006E-40FC-8C94-396E0944B3E3}" type="datetimeFigureOut">
              <a:rPr lang="es-ES_tradnl" smtClean="0"/>
              <a:pPr/>
              <a:t>17/06/2013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99D24-AA99-4A6E-B166-B0ABBF73434E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456111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B45CE-006E-40FC-8C94-396E0944B3E3}" type="datetimeFigureOut">
              <a:rPr lang="es-ES_tradnl" smtClean="0"/>
              <a:pPr/>
              <a:t>17/06/2013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99D24-AA99-4A6E-B166-B0ABBF73434E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980082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B45CE-006E-40FC-8C94-396E0944B3E3}" type="datetimeFigureOut">
              <a:rPr lang="es-ES_tradnl" smtClean="0"/>
              <a:pPr/>
              <a:t>17/06/2013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99D24-AA99-4A6E-B166-B0ABBF73434E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8864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B45CE-006E-40FC-8C94-396E0944B3E3}" type="datetimeFigureOut">
              <a:rPr lang="es-ES_tradnl" smtClean="0"/>
              <a:pPr/>
              <a:t>17/06/2013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99D24-AA99-4A6E-B166-B0ABBF73434E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730532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B45CE-006E-40FC-8C94-396E0944B3E3}" type="datetimeFigureOut">
              <a:rPr lang="es-ES_tradnl" smtClean="0"/>
              <a:pPr/>
              <a:t>17/06/2013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99D24-AA99-4A6E-B166-B0ABBF73434E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774993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B45CE-006E-40FC-8C94-396E0944B3E3}" type="datetimeFigureOut">
              <a:rPr lang="es-ES_tradnl" smtClean="0"/>
              <a:pPr/>
              <a:t>17/06/2013</a:t>
            </a:fld>
            <a:endParaRPr lang="es-ES_tradn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99D24-AA99-4A6E-B166-B0ABBF73434E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81576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B45CE-006E-40FC-8C94-396E0944B3E3}" type="datetimeFigureOut">
              <a:rPr lang="es-ES_tradnl" smtClean="0"/>
              <a:pPr/>
              <a:t>17/06/2013</a:t>
            </a:fld>
            <a:endParaRPr lang="es-ES_tradn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99D24-AA99-4A6E-B166-B0ABBF73434E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373541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B45CE-006E-40FC-8C94-396E0944B3E3}" type="datetimeFigureOut">
              <a:rPr lang="es-ES_tradnl" smtClean="0"/>
              <a:pPr/>
              <a:t>17/06/2013</a:t>
            </a:fld>
            <a:endParaRPr lang="es-ES_tradn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99D24-AA99-4A6E-B166-B0ABBF73434E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414362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B45CE-006E-40FC-8C94-396E0944B3E3}" type="datetimeFigureOut">
              <a:rPr lang="es-ES_tradnl" smtClean="0"/>
              <a:pPr/>
              <a:t>17/06/2013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99D24-AA99-4A6E-B166-B0ABBF73434E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242888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B45CE-006E-40FC-8C94-396E0944B3E3}" type="datetimeFigureOut">
              <a:rPr lang="es-ES_tradnl" smtClean="0"/>
              <a:pPr/>
              <a:t>17/06/2013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99D24-AA99-4A6E-B166-B0ABBF73434E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135241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BB45CE-006E-40FC-8C94-396E0944B3E3}" type="datetimeFigureOut">
              <a:rPr lang="es-ES_tradnl" smtClean="0"/>
              <a:pPr/>
              <a:t>17/06/2013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D99D24-AA99-4A6E-B166-B0ABBF73434E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840234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6934452" y="2642538"/>
            <a:ext cx="2822178" cy="2543349"/>
          </a:xfrm>
          <a:prstGeom prst="round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wrap="square" lIns="36195" tIns="36195" rIns="36195" bIns="36195" numCol="1" anchor="ctr" anchorCtr="0" compatLnSpc="1">
            <a:prstTxWarp prst="textNoShape">
              <a:avLst/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lin Sans FB" pitchFamily="34" charset="0"/>
                <a:cs typeface="Arial" pitchFamily="34" charset="0"/>
              </a:rPr>
              <a:t>“Epidemiología y Prevención de la Diabetes”</a:t>
            </a:r>
            <a:endParaRPr kumimoji="0" lang="es-ES_tradnl" sz="2400" b="1" i="0" u="none" strike="noStrike" spc="50" normalizeH="0" baseline="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7" name="Picture 3" descr="logo URJC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9897" y="5488277"/>
            <a:ext cx="2866103" cy="1057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3309730" y="973015"/>
            <a:ext cx="3041373" cy="2941197"/>
          </a:xfrm>
          <a:prstGeom prst="round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-BoldMT" charset="0"/>
                <a:cs typeface="Arial" pitchFamily="34" charset="0"/>
              </a:rPr>
              <a:t>Fecha: </a:t>
            </a:r>
            <a:r>
              <a:rPr lang="es-ES" sz="1600" dirty="0" smtClean="0">
                <a:solidFill>
                  <a:srgbClr val="000000"/>
                </a:solidFill>
                <a:latin typeface="Arial-BoldMT" charset="0"/>
                <a:cs typeface="Arial" pitchFamily="34" charset="0"/>
              </a:rPr>
              <a:t>1, 2, 4 y </a:t>
            </a:r>
            <a:r>
              <a:rPr kumimoji="0" lang="es-ES" sz="16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-BoldMT" charset="0"/>
                <a:cs typeface="Arial" pitchFamily="34" charset="0"/>
              </a:rPr>
              <a:t>5 </a:t>
            </a:r>
            <a:r>
              <a:rPr kumimoji="0" lang="es-ES" sz="16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MT" charset="0"/>
                <a:cs typeface="Arial" pitchFamily="34" charset="0"/>
              </a:rPr>
              <a:t>J</a:t>
            </a:r>
            <a:r>
              <a:rPr kumimoji="0" lang="es-E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MT" charset="0"/>
                <a:cs typeface="Arial" pitchFamily="34" charset="0"/>
              </a:rPr>
              <a:t>ulio de 2013.</a:t>
            </a:r>
          </a:p>
          <a:p>
            <a:r>
              <a:rPr lang="es-ES" sz="1600" b="1" dirty="0" smtClean="0">
                <a:solidFill>
                  <a:srgbClr val="000000"/>
                </a:solidFill>
                <a:latin typeface="Arial-BoldMT" charset="0"/>
                <a:cs typeface="Arial" pitchFamily="34" charset="0"/>
              </a:rPr>
              <a:t>Lugar: </a:t>
            </a:r>
            <a:r>
              <a:rPr lang="es-ES" sz="1600" dirty="0" smtClean="0">
                <a:solidFill>
                  <a:srgbClr val="000000"/>
                </a:solidFill>
                <a:latin typeface="Arial-BoldMT" charset="0"/>
                <a:cs typeface="Arial" pitchFamily="34" charset="0"/>
              </a:rPr>
              <a:t>Centro </a:t>
            </a:r>
            <a:r>
              <a:rPr lang="es-ES" sz="1600" dirty="0">
                <a:solidFill>
                  <a:srgbClr val="000000"/>
                </a:solidFill>
                <a:latin typeface="Arial-BoldMT" charset="0"/>
                <a:cs typeface="Arial" pitchFamily="34" charset="0"/>
              </a:rPr>
              <a:t>Cultural Miguel Ángel Blanco.</a:t>
            </a:r>
          </a:p>
          <a:p>
            <a:r>
              <a:rPr lang="es-ES" sz="1600" dirty="0">
                <a:solidFill>
                  <a:srgbClr val="000000"/>
                </a:solidFill>
                <a:latin typeface="Arial-BoldMT" charset="0"/>
                <a:cs typeface="Arial" pitchFamily="34" charset="0"/>
              </a:rPr>
              <a:t>C/ Siete ojos s/n. </a:t>
            </a:r>
            <a:r>
              <a:rPr lang="es-ES" sz="1600" dirty="0" smtClean="0">
                <a:solidFill>
                  <a:srgbClr val="000000"/>
                </a:solidFill>
                <a:latin typeface="Arial-BoldMT" charset="0"/>
                <a:cs typeface="Arial" pitchFamily="34" charset="0"/>
              </a:rPr>
              <a:t>Alcorcón.</a:t>
            </a:r>
          </a:p>
          <a:p>
            <a:endParaRPr lang="es-ES" sz="1600" dirty="0">
              <a:solidFill>
                <a:srgbClr val="000000"/>
              </a:solidFill>
              <a:latin typeface="Arial-BoldMT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s-ES" sz="1600" b="1" dirty="0">
                <a:solidFill>
                  <a:srgbClr val="000000"/>
                </a:solidFill>
                <a:latin typeface="Arial-BoldMT" charset="0"/>
                <a:cs typeface="Arial" pitchFamily="34" charset="0"/>
              </a:rPr>
              <a:t>Fecha: </a:t>
            </a:r>
            <a:r>
              <a:rPr lang="es-ES" sz="1600" dirty="0">
                <a:solidFill>
                  <a:srgbClr val="000000"/>
                </a:solidFill>
                <a:latin typeface="Arial-BoldMT" charset="0"/>
                <a:cs typeface="Arial" pitchFamily="34" charset="0"/>
              </a:rPr>
              <a:t>3</a:t>
            </a:r>
            <a:r>
              <a:rPr lang="es-ES" sz="1600" dirty="0" smtClean="0">
                <a:solidFill>
                  <a:srgbClr val="000000"/>
                </a:solidFill>
                <a:latin typeface="Arial-BoldMT" charset="0"/>
                <a:cs typeface="Arial" pitchFamily="34" charset="0"/>
              </a:rPr>
              <a:t> </a:t>
            </a:r>
            <a:r>
              <a:rPr lang="es-ES" sz="1600" dirty="0" smtClean="0">
                <a:solidFill>
                  <a:srgbClr val="000000"/>
                </a:solidFill>
                <a:latin typeface="ArialMT" charset="0"/>
                <a:cs typeface="Arial" pitchFamily="34" charset="0"/>
              </a:rPr>
              <a:t>Julio </a:t>
            </a:r>
            <a:r>
              <a:rPr lang="es-ES" sz="1600" dirty="0">
                <a:solidFill>
                  <a:srgbClr val="000000"/>
                </a:solidFill>
                <a:latin typeface="ArialMT" charset="0"/>
                <a:cs typeface="Arial" pitchFamily="34" charset="0"/>
              </a:rPr>
              <a:t>de 2013.</a:t>
            </a:r>
          </a:p>
          <a:p>
            <a:r>
              <a:rPr lang="es-ES" sz="1600" b="1" dirty="0">
                <a:solidFill>
                  <a:srgbClr val="000000"/>
                </a:solidFill>
                <a:latin typeface="Arial-BoldMT" charset="0"/>
                <a:cs typeface="Arial" pitchFamily="34" charset="0"/>
              </a:rPr>
              <a:t>Lugar: </a:t>
            </a:r>
            <a:r>
              <a:rPr lang="es-ES" sz="1600" dirty="0" smtClean="0">
                <a:solidFill>
                  <a:srgbClr val="000000"/>
                </a:solidFill>
                <a:latin typeface="Arial-BoldMT" charset="0"/>
                <a:cs typeface="Arial" pitchFamily="34" charset="0"/>
              </a:rPr>
              <a:t>Aula Magna 003 Aulario 1 Facultad CC. Salud Avda. de Atenas s/n. Alcorcón</a:t>
            </a:r>
            <a:endParaRPr kumimoji="0" lang="es-ES" sz="160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-BoldMT" charset="0"/>
              <a:cs typeface="Arial" pitchFamily="34" charset="0"/>
            </a:endParaRPr>
          </a:p>
          <a:p>
            <a:endParaRPr lang="es-ES" sz="1600" b="1" dirty="0" smtClean="0">
              <a:solidFill>
                <a:srgbClr val="000000"/>
              </a:solidFill>
              <a:latin typeface="Arial-BoldMT" charset="0"/>
              <a:cs typeface="Arial" pitchFamily="34" charset="0"/>
            </a:endParaRPr>
          </a:p>
        </p:txBody>
      </p:sp>
      <p:sp>
        <p:nvSpPr>
          <p:cNvPr id="7" name="6 Rectángulo redondeado"/>
          <p:cNvSpPr/>
          <p:nvPr/>
        </p:nvSpPr>
        <p:spPr>
          <a:xfrm>
            <a:off x="3309730" y="4021768"/>
            <a:ext cx="3041373" cy="2553891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ES" b="1" dirty="0"/>
              <a:t>Reserva </a:t>
            </a:r>
            <a:r>
              <a:rPr lang="es-ES" b="1" dirty="0" smtClean="0"/>
              <a:t>de</a:t>
            </a:r>
          </a:p>
          <a:p>
            <a:r>
              <a:rPr lang="es-ES" b="1" dirty="0" smtClean="0"/>
              <a:t> plaza</a:t>
            </a:r>
          </a:p>
          <a:p>
            <a:endParaRPr lang="es-ES" b="1" dirty="0" smtClean="0"/>
          </a:p>
          <a:p>
            <a:endParaRPr lang="es-ES" b="1" dirty="0" smtClean="0"/>
          </a:p>
          <a:p>
            <a:r>
              <a:rPr lang="es-ES" b="1" dirty="0" smtClean="0"/>
              <a:t> </a:t>
            </a:r>
            <a:r>
              <a:rPr lang="es-ES" b="1" dirty="0"/>
              <a:t>información</a:t>
            </a:r>
            <a:r>
              <a:rPr lang="es-ES" b="1" dirty="0" smtClean="0"/>
              <a:t>:</a:t>
            </a:r>
          </a:p>
          <a:p>
            <a:r>
              <a:rPr lang="es-ES" b="1" dirty="0" smtClean="0"/>
              <a:t>www.cs.urjc.es</a:t>
            </a:r>
            <a:endParaRPr lang="es-ES" b="1" dirty="0"/>
          </a:p>
          <a:p>
            <a:endParaRPr lang="es-ES" b="1" dirty="0" smtClean="0"/>
          </a:p>
          <a:p>
            <a:endParaRPr lang="es-ES" b="1" dirty="0"/>
          </a:p>
        </p:txBody>
      </p:sp>
      <p:graphicFrame>
        <p:nvGraphicFramePr>
          <p:cNvPr id="9" name="8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1724986"/>
              </p:ext>
            </p:extLst>
          </p:nvPr>
        </p:nvGraphicFramePr>
        <p:xfrm>
          <a:off x="231626" y="707358"/>
          <a:ext cx="2593636" cy="1920240"/>
        </p:xfrm>
        <a:graphic>
          <a:graphicData uri="http://schemas.openxmlformats.org/drawingml/2006/table">
            <a:tbl>
              <a:tblPr firstRow="1" firstCol="1" bandRow="1">
                <a:tableStyleId>{1FECB4D8-DB02-4DC6-A0A2-4F2EBAE1DC90}</a:tableStyleId>
              </a:tblPr>
              <a:tblGrid>
                <a:gridCol w="2593636"/>
              </a:tblGrid>
              <a:tr h="154863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 marL="68580" marR="68580" marT="0" marB="0">
                    <a:lnR w="381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154863">
                <a:tc>
                  <a:txBody>
                    <a:bodyPr/>
                    <a:lstStyle/>
                    <a:p>
                      <a:r>
                        <a:rPr lang="es-ES" dirty="0" smtClean="0"/>
                        <a:t>Curso dirigido</a:t>
                      </a:r>
                      <a:endParaRPr lang="es-ES" dirty="0"/>
                    </a:p>
                  </a:txBody>
                  <a:tcPr marL="68580" marR="68580" marT="0" marB="0">
                    <a:lnR w="381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54863">
                <a:tc>
                  <a:txBody>
                    <a:bodyPr/>
                    <a:lstStyle/>
                    <a:p>
                      <a:r>
                        <a:rPr lang="es-ES" dirty="0" smtClean="0"/>
                        <a:t>por:</a:t>
                      </a:r>
                      <a:endParaRPr lang="es-ES" dirty="0"/>
                    </a:p>
                  </a:txBody>
                  <a:tcPr marL="68580" marR="68580" marT="0" marB="0">
                    <a:lnR w="381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54863">
                <a:tc>
                  <a:txBody>
                    <a:bodyPr/>
                    <a:lstStyle/>
                    <a:p>
                      <a:r>
                        <a:rPr lang="es-ES" dirty="0" smtClean="0"/>
                        <a:t>Ana</a:t>
                      </a:r>
                      <a:r>
                        <a:rPr lang="es-ES" baseline="0" dirty="0" smtClean="0"/>
                        <a:t> López de Andrés</a:t>
                      </a:r>
                      <a:endParaRPr lang="es-ES" dirty="0"/>
                    </a:p>
                  </a:txBody>
                  <a:tcPr marL="68580" marR="68580" marT="0" marB="0">
                    <a:lnR w="381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54863">
                <a:tc>
                  <a:txBody>
                    <a:bodyPr/>
                    <a:lstStyle/>
                    <a:p>
                      <a:r>
                        <a:rPr lang="es-ES" dirty="0" smtClean="0"/>
                        <a:t>Prof.</a:t>
                      </a:r>
                      <a:r>
                        <a:rPr lang="es-ES" baseline="0" dirty="0" smtClean="0"/>
                        <a:t> Universidad  Rey Juan Carlos</a:t>
                      </a:r>
                      <a:endParaRPr lang="es-ES" dirty="0"/>
                    </a:p>
                  </a:txBody>
                  <a:tcPr marL="68580" marR="68580" marT="0" marB="0">
                    <a:lnR w="381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54863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 marL="68580" marR="68580" marT="0" marB="0">
                    <a:lnR w="381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</a:tbl>
          </a:graphicData>
        </a:graphic>
      </p:graphicFrame>
      <p:sp>
        <p:nvSpPr>
          <p:cNvPr id="14" name="13 CuadroTexto"/>
          <p:cNvSpPr txBox="1"/>
          <p:nvPr/>
        </p:nvSpPr>
        <p:spPr>
          <a:xfrm>
            <a:off x="61089" y="4448603"/>
            <a:ext cx="22959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 smtClean="0"/>
              <a:t>Colabora:</a:t>
            </a:r>
            <a:endParaRPr lang="es-ES_tradnl" sz="2000" b="1" dirty="0"/>
          </a:p>
        </p:txBody>
      </p:sp>
      <p:sp>
        <p:nvSpPr>
          <p:cNvPr id="16" name="15 Rectángulo"/>
          <p:cNvSpPr/>
          <p:nvPr/>
        </p:nvSpPr>
        <p:spPr>
          <a:xfrm>
            <a:off x="3379304" y="160499"/>
            <a:ext cx="297179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400" b="1" dirty="0" smtClean="0"/>
              <a:t>Inscripción </a:t>
            </a:r>
            <a:r>
              <a:rPr lang="es-ES" sz="1400" b="1" dirty="0"/>
              <a:t>gratuita hasta completar </a:t>
            </a:r>
            <a:r>
              <a:rPr lang="es-ES" sz="1400" b="1" dirty="0" smtClean="0"/>
              <a:t>aforo.</a:t>
            </a:r>
            <a:endParaRPr lang="es-ES" sz="1400" b="1" dirty="0"/>
          </a:p>
          <a:p>
            <a:pPr algn="ctr"/>
            <a:r>
              <a:rPr lang="es-ES" sz="1400" b="1" dirty="0" smtClean="0"/>
              <a:t>Es </a:t>
            </a:r>
            <a:r>
              <a:rPr lang="es-ES" sz="1400" b="1" dirty="0"/>
              <a:t>obligatorio reservar plaza</a:t>
            </a:r>
            <a:r>
              <a:rPr lang="es-ES" sz="1400" b="1" dirty="0" smtClean="0"/>
              <a:t>.</a:t>
            </a:r>
          </a:p>
          <a:p>
            <a:pPr algn="ctr"/>
            <a:endParaRPr lang="es-ES" sz="1400" b="1" dirty="0" smtClean="0"/>
          </a:p>
        </p:txBody>
      </p:sp>
      <p:sp>
        <p:nvSpPr>
          <p:cNvPr id="17" name="16 Rectángulo"/>
          <p:cNvSpPr/>
          <p:nvPr/>
        </p:nvSpPr>
        <p:spPr>
          <a:xfrm rot="20815029">
            <a:off x="3387702" y="5869861"/>
            <a:ext cx="3094156" cy="646331"/>
          </a:xfrm>
          <a:prstGeom prst="rect">
            <a:avLst/>
          </a:prstGeom>
          <a:solidFill>
            <a:schemeClr val="accent3">
              <a:lumMod val="75000"/>
            </a:schemeClr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s-ES" b="1" dirty="0" smtClean="0">
                <a:solidFill>
                  <a:schemeClr val="bg1"/>
                </a:solidFill>
              </a:rPr>
              <a:t>Reconocimiento de 1 crédito RAC a los alumnos de la URJC</a:t>
            </a:r>
            <a:endParaRPr lang="es-ES_tradnl" b="1" dirty="0">
              <a:solidFill>
                <a:schemeClr val="bg1"/>
              </a:solidFill>
            </a:endParaRPr>
          </a:p>
        </p:txBody>
      </p:sp>
      <p:pic>
        <p:nvPicPr>
          <p:cNvPr id="12" name="Imagen 11" descr="Sin título.tiff"/>
          <p:cNvPicPr>
            <a:picLocks noChangeAspect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822"/>
          <a:stretch/>
        </p:blipFill>
        <p:spPr>
          <a:xfrm>
            <a:off x="6837680" y="0"/>
            <a:ext cx="3068320" cy="2522680"/>
          </a:xfrm>
          <a:prstGeom prst="rect">
            <a:avLst/>
          </a:prstGeom>
        </p:spPr>
      </p:pic>
      <p:pic>
        <p:nvPicPr>
          <p:cNvPr id="19" name="Picture 2" descr="QRCod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3198" y="4107091"/>
            <a:ext cx="1330429" cy="1330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018" y="5567272"/>
            <a:ext cx="2300645" cy="9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87653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rol 1"/>
          <p:cNvSpPr>
            <a:spLocks noChangeArrowheads="1" noChangeShapeType="1"/>
          </p:cNvSpPr>
          <p:nvPr/>
        </p:nvSpPr>
        <p:spPr bwMode="auto">
          <a:xfrm>
            <a:off x="2041525" y="2932113"/>
            <a:ext cx="9255125" cy="5678487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3566357"/>
              </p:ext>
            </p:extLst>
          </p:nvPr>
        </p:nvGraphicFramePr>
        <p:xfrm>
          <a:off x="914400" y="110831"/>
          <a:ext cx="8288933" cy="632484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254000" dir="3000000" algn="t" rotWithShape="0">
                    <a:prstClr val="black">
                      <a:alpha val="40000"/>
                    </a:prstClr>
                  </a:outerShdw>
                </a:effectLst>
                <a:tableStyleId>{F5AB1C69-6EDB-4FF4-983F-18BD219EF322}</a:tableStyleId>
              </a:tblPr>
              <a:tblGrid>
                <a:gridCol w="1387292"/>
                <a:gridCol w="1376477"/>
                <a:gridCol w="1381291"/>
                <a:gridCol w="1381291"/>
                <a:gridCol w="1381291"/>
                <a:gridCol w="1381291"/>
              </a:tblGrid>
              <a:tr h="0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3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s-ES" sz="900" kern="1400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5537" marR="5537" marT="5537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3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s-ES" sz="900" b="1" u="sng" kern="1400" dirty="0" smtClean="0">
                        <a:solidFill>
                          <a:schemeClr val="bg1"/>
                        </a:solidFill>
                        <a:effectLst/>
                        <a:latin typeface="Arial Rounded MT Bold" pitchFamily="34" charset="0"/>
                        <a:cs typeface="Arial" pitchFamily="34" charset="0"/>
                      </a:endParaRPr>
                    </a:p>
                    <a:p>
                      <a:pPr marR="0" indent="0" algn="ctr" rtl="0">
                        <a:lnSpc>
                          <a:spcPct val="113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900" b="1" u="sng" kern="1400" dirty="0" smtClean="0">
                          <a:solidFill>
                            <a:schemeClr val="bg1"/>
                          </a:solidFill>
                          <a:effectLst/>
                          <a:latin typeface="Arial Rounded MT Bold" pitchFamily="34" charset="0"/>
                          <a:cs typeface="Arial" pitchFamily="34" charset="0"/>
                        </a:rPr>
                        <a:t>LUNES </a:t>
                      </a:r>
                      <a:r>
                        <a:rPr lang="es-ES" sz="900" b="1" u="sng" kern="1400" dirty="0">
                          <a:solidFill>
                            <a:schemeClr val="bg1"/>
                          </a:solidFill>
                          <a:effectLst/>
                          <a:latin typeface="Arial Rounded MT Bold" pitchFamily="34" charset="0"/>
                          <a:cs typeface="Arial" pitchFamily="34" charset="0"/>
                        </a:rPr>
                        <a:t>1</a:t>
                      </a:r>
                    </a:p>
                    <a:p>
                      <a:pPr marR="0" indent="0" algn="ctr" rtl="0">
                        <a:lnSpc>
                          <a:spcPct val="113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s-ES" sz="900" kern="1400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5537" marR="5537" marT="5537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latinLnBrk="0" hangingPunct="1">
                        <a:lnSpc>
                          <a:spcPct val="113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s-ES" sz="900" b="1" u="sng" kern="1400" dirty="0" smtClean="0">
                        <a:solidFill>
                          <a:schemeClr val="bg1"/>
                        </a:solidFill>
                        <a:effectLst/>
                        <a:latin typeface="Arial Rounded MT Bold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latinLnBrk="0" hangingPunct="1">
                        <a:lnSpc>
                          <a:spcPct val="113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900" b="1" u="sng" kern="1400" dirty="0" smtClean="0">
                          <a:solidFill>
                            <a:schemeClr val="bg1"/>
                          </a:solidFill>
                          <a:effectLst/>
                          <a:latin typeface="Arial Rounded MT Bold" pitchFamily="34" charset="0"/>
                          <a:ea typeface="+mn-ea"/>
                          <a:cs typeface="Arial" pitchFamily="34" charset="0"/>
                        </a:rPr>
                        <a:t>MARTES 2</a:t>
                      </a:r>
                      <a:endParaRPr lang="es-ES" sz="900" b="1" u="sng" kern="1400" dirty="0">
                        <a:solidFill>
                          <a:schemeClr val="bg1"/>
                        </a:solidFill>
                        <a:effectLst/>
                        <a:latin typeface="Arial Rounded MT Bold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537" marR="5537" marT="5537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latinLnBrk="0" hangingPunct="1">
                        <a:lnSpc>
                          <a:spcPct val="113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s-ES" sz="900" b="1" u="sng" kern="1400" dirty="0" smtClean="0">
                        <a:solidFill>
                          <a:schemeClr val="bg1"/>
                        </a:solidFill>
                        <a:effectLst/>
                        <a:latin typeface="Arial Rounded MT Bold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latinLnBrk="0" hangingPunct="1">
                        <a:lnSpc>
                          <a:spcPct val="113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900" b="1" u="sng" kern="1400" dirty="0" smtClean="0">
                          <a:solidFill>
                            <a:schemeClr val="bg1"/>
                          </a:solidFill>
                          <a:effectLst/>
                          <a:latin typeface="Arial Rounded MT Bold" pitchFamily="34" charset="0"/>
                          <a:ea typeface="+mn-ea"/>
                          <a:cs typeface="Arial" pitchFamily="34" charset="0"/>
                        </a:rPr>
                        <a:t>MIÉRCOLES 3</a:t>
                      </a:r>
                      <a:endParaRPr lang="es-ES" sz="900" b="1" u="sng" kern="1400" dirty="0">
                        <a:solidFill>
                          <a:schemeClr val="bg1"/>
                        </a:solidFill>
                        <a:effectLst/>
                        <a:latin typeface="Arial Rounded MT Bold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537" marR="5537" marT="5537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latinLnBrk="0" hangingPunct="1">
                        <a:lnSpc>
                          <a:spcPct val="113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s-ES" sz="900" b="1" u="sng" kern="1400" dirty="0" smtClean="0">
                        <a:solidFill>
                          <a:schemeClr val="bg1"/>
                        </a:solidFill>
                        <a:effectLst/>
                        <a:latin typeface="Arial Rounded MT Bold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latinLnBrk="0" hangingPunct="1">
                        <a:lnSpc>
                          <a:spcPct val="113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900" b="1" u="sng" kern="1400" dirty="0" smtClean="0">
                          <a:solidFill>
                            <a:schemeClr val="bg1"/>
                          </a:solidFill>
                          <a:effectLst/>
                          <a:latin typeface="Arial Rounded MT Bold" pitchFamily="34" charset="0"/>
                          <a:ea typeface="+mn-ea"/>
                          <a:cs typeface="Arial" pitchFamily="34" charset="0"/>
                        </a:rPr>
                        <a:t>JUEVES 4</a:t>
                      </a:r>
                      <a:endParaRPr lang="es-ES" sz="900" b="1" u="sng" kern="1400" dirty="0">
                        <a:solidFill>
                          <a:schemeClr val="bg1"/>
                        </a:solidFill>
                        <a:effectLst/>
                        <a:latin typeface="Arial Rounded MT Bold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537" marR="5537" marT="5537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latinLnBrk="0" hangingPunct="1">
                        <a:lnSpc>
                          <a:spcPct val="113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s-ES" sz="900" b="1" u="sng" kern="1400" dirty="0" smtClean="0">
                        <a:solidFill>
                          <a:schemeClr val="bg1"/>
                        </a:solidFill>
                        <a:effectLst/>
                        <a:latin typeface="Arial Rounded MT Bold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latinLnBrk="0" hangingPunct="1">
                        <a:lnSpc>
                          <a:spcPct val="113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900" b="1" u="sng" kern="1400" dirty="0" smtClean="0">
                          <a:solidFill>
                            <a:schemeClr val="bg1"/>
                          </a:solidFill>
                          <a:effectLst/>
                          <a:latin typeface="Arial Rounded MT Bold" pitchFamily="34" charset="0"/>
                          <a:ea typeface="+mn-ea"/>
                          <a:cs typeface="Arial" pitchFamily="34" charset="0"/>
                        </a:rPr>
                        <a:t>VIERNES 5</a:t>
                      </a:r>
                      <a:endParaRPr lang="es-ES" sz="900" b="1" u="sng" kern="1400" dirty="0">
                        <a:solidFill>
                          <a:schemeClr val="bg1"/>
                        </a:solidFill>
                        <a:effectLst/>
                        <a:latin typeface="Arial Rounded MT Bold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537" marR="5537" marT="5537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1453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3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10,00 a 11,30h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3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400" b="1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537" marR="5537" marT="5537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3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10,00 a 10,30h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3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Inauguración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3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Autoridades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3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4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R="0" indent="0" algn="ctr" rtl="0">
                        <a:lnSpc>
                          <a:spcPct val="113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400" kern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10,30 a 11,30 h</a:t>
                      </a:r>
                    </a:p>
                    <a:p>
                      <a:pPr marR="0" indent="0" algn="ctr" rtl="0">
                        <a:lnSpc>
                          <a:spcPct val="113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400" kern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Epidemiología de la Diabetes</a:t>
                      </a:r>
                    </a:p>
                    <a:p>
                      <a:pPr marR="0" indent="0" algn="ctr" rtl="0">
                        <a:lnSpc>
                          <a:spcPct val="113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400" kern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Profª.</a:t>
                      </a:r>
                      <a:r>
                        <a:rPr lang="es-ES" sz="1400" kern="14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Ana López</a:t>
                      </a:r>
                      <a:endParaRPr lang="es-ES" sz="1400" kern="1400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3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4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537" marR="5537" marT="5537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3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</a:t>
                      </a:r>
                      <a:r>
                        <a:rPr lang="es-ES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clínica de la Diabetes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3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Profª. Helena Requejo</a:t>
                      </a:r>
                      <a:endParaRPr lang="es-ES" sz="14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latinLnBrk="0" hangingPunct="1">
                        <a:lnSpc>
                          <a:spcPct val="113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s-ES" sz="1400" b="1" u="sng" kern="1400" dirty="0">
                        <a:solidFill>
                          <a:schemeClr val="tx1"/>
                        </a:solidFill>
                        <a:effectLst/>
                        <a:latin typeface="Arial Rounded MT Bold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537" marR="5537" marT="5537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3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 Diabetes  Mellitus en los niños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3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Profª.</a:t>
                      </a:r>
                      <a:r>
                        <a:rPr lang="es-ES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Mª José Rivero</a:t>
                      </a:r>
                      <a:endParaRPr lang="es-ES" sz="14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latinLnBrk="0" hangingPunct="1">
                        <a:lnSpc>
                          <a:spcPct val="113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s-ES" sz="1400" b="1" u="sng" kern="1400" dirty="0">
                        <a:solidFill>
                          <a:schemeClr val="tx1"/>
                        </a:solidFill>
                        <a:effectLst/>
                        <a:latin typeface="Arial Rounded MT Bold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537" marR="5537" marT="5537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3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Complicaciones de</a:t>
                      </a:r>
                      <a:r>
                        <a:rPr lang="es-ES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la Diabetes: </a:t>
                      </a:r>
                      <a:r>
                        <a:rPr kumimoji="0" lang="es-ES" sz="1400" b="0" i="0" u="none" strike="noStrike" kern="14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Pie diabético.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3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0" i="0" u="none" strike="noStrike" kern="14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Profª. Marta Losa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3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400" b="1" u="sng" kern="1400" dirty="0">
                        <a:solidFill>
                          <a:schemeClr val="tx1"/>
                        </a:solidFill>
                        <a:effectLst/>
                        <a:latin typeface="Arial Rounded MT Bold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537" marR="5537" marT="5537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3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Educación diabetologica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3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Impartida</a:t>
                      </a:r>
                      <a:r>
                        <a:rPr lang="es-ES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por Profesores </a:t>
                      </a:r>
                      <a:r>
                        <a:rPr lang="es-E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 la Cátedra de Medicina Familiar y Comunitaria</a:t>
                      </a:r>
                      <a:endParaRPr lang="es-ES" sz="14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537" marR="5537" marT="5537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41246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3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400" kern="14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11,30 a 12,00h</a:t>
                      </a:r>
                    </a:p>
                    <a:p>
                      <a:pPr marR="0" indent="0" algn="ctr" rtl="0">
                        <a:lnSpc>
                          <a:spcPct val="113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s-ES" sz="1400" kern="1400" dirty="0" smtClean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5537" marR="5537" marT="5537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3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400" kern="14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Descanso</a:t>
                      </a:r>
                      <a:endParaRPr lang="es-ES" sz="1400" kern="1400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5537" marR="5537" marT="5537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3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400" kern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Descanso</a:t>
                      </a:r>
                    </a:p>
                    <a:p>
                      <a:pPr marL="0" marR="0" indent="0" algn="ctr" defTabSz="914400" rtl="0" eaLnBrk="1" latinLnBrk="0" hangingPunct="1">
                        <a:lnSpc>
                          <a:spcPct val="113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s-ES" sz="1400" b="1" u="sng" kern="1400" dirty="0">
                        <a:solidFill>
                          <a:schemeClr val="tx1"/>
                        </a:solidFill>
                        <a:effectLst/>
                        <a:latin typeface="Arial Rounded MT Bold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537" marR="5537" marT="5537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3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400" kern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Descanso</a:t>
                      </a:r>
                    </a:p>
                    <a:p>
                      <a:pPr marL="0" marR="0" indent="0" algn="ctr" defTabSz="914400" rtl="0" eaLnBrk="1" latinLnBrk="0" hangingPunct="1">
                        <a:lnSpc>
                          <a:spcPct val="113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s-ES" sz="1400" b="1" u="sng" kern="1400" dirty="0">
                        <a:solidFill>
                          <a:schemeClr val="tx1"/>
                        </a:solidFill>
                        <a:effectLst/>
                        <a:latin typeface="Arial Rounded MT Bold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537" marR="5537" marT="5537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3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400" kern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Descanso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3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4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537" marR="5537" marT="5537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3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400" kern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Descanso</a:t>
                      </a:r>
                    </a:p>
                    <a:p>
                      <a:pPr marL="0" marR="0" indent="0" algn="ctr" defTabSz="914400" rtl="0" eaLnBrk="1" latinLnBrk="0" hangingPunct="1">
                        <a:lnSpc>
                          <a:spcPct val="113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s-ES" sz="1400" b="1" u="sng" kern="1400" dirty="0">
                        <a:solidFill>
                          <a:schemeClr val="tx1"/>
                        </a:solidFill>
                        <a:effectLst/>
                        <a:latin typeface="Arial Rounded MT Bold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537" marR="5537" marT="5537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676397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3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400" kern="14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12,00 a 13,30h</a:t>
                      </a:r>
                    </a:p>
                    <a:p>
                      <a:pPr marR="0" indent="0" algn="ctr" rtl="0">
                        <a:lnSpc>
                          <a:spcPct val="113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s-ES" sz="1400" kern="1400" dirty="0" smtClean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5537" marR="5537" marT="5537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3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400" kern="14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Validación</a:t>
                      </a:r>
                      <a:r>
                        <a:rPr lang="es-ES" sz="1400" kern="14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de escalas de predicción clínica de diabetes mellitus tipo 2 en la población adulta de Madrid</a:t>
                      </a:r>
                    </a:p>
                    <a:p>
                      <a:pPr marR="0" indent="0" algn="ctr" rtl="0">
                        <a:lnSpc>
                          <a:spcPct val="113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400" kern="14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Prof. Miguel Ángel Salinero</a:t>
                      </a:r>
                      <a:endParaRPr lang="es-ES" sz="1400" kern="1400" dirty="0" smtClean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5537" marR="5537" marT="5537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3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kern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El papel de las asociaciones de pacientes</a:t>
                      </a:r>
                    </a:p>
                  </a:txBody>
                  <a:tcPr marL="5537" marR="5537" marT="5537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3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0" i="0" u="none" strike="noStrike" kern="14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Visita al Páncreas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3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0" i="0" u="none" strike="noStrike" kern="14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Prof. Pedro Campuzano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3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0" i="0" u="none" strike="noStrike" kern="14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(En Aula Magna 003 Aulario 1 Facultad CC. Salud URJC)</a:t>
                      </a:r>
                      <a:endParaRPr lang="es-ES" sz="1400" b="1" u="sng" kern="1400" dirty="0">
                        <a:solidFill>
                          <a:schemeClr val="tx1"/>
                        </a:solidFill>
                        <a:effectLst/>
                        <a:latin typeface="Arial Rounded MT Bold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537" marR="5537" marT="5537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3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 diagnostico de la Diabetes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3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Prof.</a:t>
                      </a:r>
                      <a:r>
                        <a:rPr lang="es-ES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David López Wolf</a:t>
                      </a:r>
                      <a:endParaRPr lang="es-ES" sz="14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537" marR="5537" marT="5537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latinLnBrk="0" hangingPunct="1">
                        <a:lnSpc>
                          <a:spcPct val="113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kumimoji="0" lang="es-ES" sz="1400" b="0" i="0" u="none" strike="noStrike" kern="14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Manejo de Paciente diabético en Atención </a:t>
                      </a:r>
                      <a:r>
                        <a:rPr kumimoji="0" lang="es-ES" sz="1400" b="0" i="0" u="none" strike="noStrike" kern="14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Primaria</a:t>
                      </a:r>
                    </a:p>
                    <a:p>
                      <a:pPr marL="0" marR="0" indent="0" algn="ctr" defTabSz="914400" rtl="0" eaLnBrk="1" latinLnBrk="0" hangingPunct="1">
                        <a:lnSpc>
                          <a:spcPct val="113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kumimoji="0" lang="es-ES" sz="1400" b="0" i="0" u="none" strike="noStrike" kern="14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Prof. </a:t>
                      </a:r>
                      <a:r>
                        <a:rPr kumimoji="0" lang="es-ES" sz="1400" b="0" i="0" u="none" strike="noStrike" kern="14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 la Cátedra de Medicina </a:t>
                      </a:r>
                      <a:r>
                        <a:rPr kumimoji="0" lang="es-ES" sz="1400" b="0" i="0" u="none" strike="noStrike" kern="14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</a:t>
                      </a:r>
                      <a:r>
                        <a:rPr kumimoji="0" lang="es-ES" sz="1400" b="0" i="0" u="none" strike="noStrike" kern="14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amiliar </a:t>
                      </a:r>
                      <a:r>
                        <a:rPr kumimoji="0" lang="es-ES" sz="1400" b="0" i="0" u="none" strike="noStrike" kern="14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y Comunitaria</a:t>
                      </a:r>
                      <a:endParaRPr lang="es-ES" sz="1400" b="1" u="sng" kern="1400" dirty="0">
                        <a:solidFill>
                          <a:schemeClr val="tx1"/>
                        </a:solidFill>
                        <a:effectLst/>
                        <a:latin typeface="Arial Rounded MT Bold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537" marR="5537" marT="5537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0298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452</TotalTime>
  <Words>270</Words>
  <Application>Microsoft Office PowerPoint</Application>
  <PresentationFormat>A4 (210 x 297 mm)</PresentationFormat>
  <Paragraphs>64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Carlos Goicoechea García</dc:creator>
  <cp:lastModifiedBy>Marta Gil Prieto</cp:lastModifiedBy>
  <cp:revision>40</cp:revision>
  <cp:lastPrinted>2013-05-22T07:20:45Z</cp:lastPrinted>
  <dcterms:created xsi:type="dcterms:W3CDTF">2013-04-24T09:44:27Z</dcterms:created>
  <dcterms:modified xsi:type="dcterms:W3CDTF">2013-06-17T09:55:18Z</dcterms:modified>
</cp:coreProperties>
</file>